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5" d="100"/>
          <a:sy n="105" d="100"/>
        </p:scale>
        <p:origin x="79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GB"/>
              <a:t>Solvency II, Germany, Corporate Bonds, EUR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Series1</c:v>
                </c:pt>
              </c:strCache>
            </c:strRef>
          </c:tx>
          <c:spPr>
            <a:solidFill>
              <a:srgbClr val="FFFFFF"/>
            </a:solidFill>
            <a:ln>
              <a:noFill/>
            </a:ln>
            <a:effectLst/>
          </c:spPr>
          <c:invertIfNegative val="0"/>
          <c:cat>
            <c:strRef>
              <c:f>Sheet1!$A$2:$A$9</c:f>
              <c:strCache>
                <c:ptCount val="8"/>
                <c:pt idx="0">
                  <c:v>Interest Rate SCR</c:v>
                </c:pt>
                <c:pt idx="1">
                  <c:v>Equity SCR</c:v>
                </c:pt>
                <c:pt idx="2">
                  <c:v>Property SCR</c:v>
                </c:pt>
                <c:pt idx="3">
                  <c:v>Spread SCR</c:v>
                </c:pt>
                <c:pt idx="4">
                  <c:v>Concentration SCR</c:v>
                </c:pt>
                <c:pt idx="5">
                  <c:v>Currency SCR</c:v>
                </c:pt>
                <c:pt idx="6">
                  <c:v>Diversification Benefit</c:v>
                </c:pt>
                <c:pt idx="7">
                  <c:v>Total Market SCR</c:v>
                </c:pt>
              </c:strCache>
            </c:strRef>
          </c:cat>
          <c:val>
            <c:numRef>
              <c:f>Sheet1!$B$2:$B$9</c:f>
              <c:numCache>
                <c:formatCode>General</c:formatCode>
                <c:ptCount val="8"/>
                <c:pt idx="0">
                  <c:v>0</c:v>
                </c:pt>
                <c:pt idx="1">
                  <c:v>8.43</c:v>
                </c:pt>
                <c:pt idx="2">
                  <c:v>8.43</c:v>
                </c:pt>
                <c:pt idx="3">
                  <c:v>8.43</c:v>
                </c:pt>
                <c:pt idx="4">
                  <c:v>14.48</c:v>
                </c:pt>
                <c:pt idx="5">
                  <c:v>14.48</c:v>
                </c:pt>
                <c:pt idx="6">
                  <c:v>10.38</c:v>
                </c:pt>
                <c:pt idx="7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A23-4CEC-8625-7968CA28DB38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Series2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dLbl>
              <c:idx val="0"/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000" b="1" i="0" u="none" strike="noStrike" kern="1200" baseline="0">
                        <a:solidFill>
                          <a:srgbClr val="FFFFFF"/>
                        </a:solidFill>
                        <a:latin typeface="Arial"/>
                        <a:ea typeface="Arial"/>
                        <a:cs typeface="Arial"/>
                      </a:defRPr>
                    </a:pPr>
                    <a:r>
                      <a:rPr lang="en-US"/>
                      <a:t>8.43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baseline="0">
                      <a:solidFill>
                        <a:srgbClr val="FFFFFF"/>
                      </a:solidFill>
                      <a:latin typeface="Arial"/>
                      <a:ea typeface="Arial"/>
                      <a:cs typeface="Arial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octagon">
                      <a:avLst/>
                    </a:prstGeom>
                    <a:noFill/>
                    <a:ln>
                      <a:noFill/>
                    </a:ln>
                  </c15:spPr>
                  <c15:layout>
                    <c:manualLayout>
                      <c:w val="0.15625"/>
                      <c:h val="4.1273434961033771E-2"/>
                    </c:manualLayout>
                  </c15:layout>
                  <c15:showDataLabelsRange val="0"/>
                </c:ext>
                <c:ext xmlns:c16="http://schemas.microsoft.com/office/drawing/2014/chart" uri="{C3380CC4-5D6E-409C-BE32-E72D297353CC}">
                  <c16:uniqueId val="{00000011-3A23-4CEC-8625-7968CA28DB3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Sheet1!$A$2:$A$9</c:f>
              <c:strCache>
                <c:ptCount val="8"/>
                <c:pt idx="0">
                  <c:v>Interest Rate SCR</c:v>
                </c:pt>
                <c:pt idx="1">
                  <c:v>Equity SCR</c:v>
                </c:pt>
                <c:pt idx="2">
                  <c:v>Property SCR</c:v>
                </c:pt>
                <c:pt idx="3">
                  <c:v>Spread SCR</c:v>
                </c:pt>
                <c:pt idx="4">
                  <c:v>Concentration SCR</c:v>
                </c:pt>
                <c:pt idx="5">
                  <c:v>Currency SCR</c:v>
                </c:pt>
                <c:pt idx="6">
                  <c:v>Diversification Benefit</c:v>
                </c:pt>
                <c:pt idx="7">
                  <c:v>Total Market SCR</c:v>
                </c:pt>
              </c:strCache>
            </c:strRef>
          </c:cat>
          <c:val>
            <c:numRef>
              <c:f>Sheet1!$C$2:$C$9</c:f>
              <c:numCache>
                <c:formatCode>General</c:formatCode>
                <c:ptCount val="8"/>
                <c:pt idx="0">
                  <c:v>8.43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A23-4CEC-8625-7968CA28DB38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Series3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dLbl>
              <c:idx val="1"/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000" b="1" i="0" u="none" strike="noStrike" kern="1200" baseline="0">
                        <a:solidFill>
                          <a:srgbClr val="FFFFFF"/>
                        </a:solidFill>
                        <a:latin typeface="Arial"/>
                        <a:ea typeface="Arial"/>
                        <a:cs typeface="Arial"/>
                      </a:defRPr>
                    </a:pPr>
                    <a:r>
                      <a:rPr lang="en-US"/>
                      <a:t>0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baseline="0">
                      <a:solidFill>
                        <a:srgbClr val="FFFFFF"/>
                      </a:solidFill>
                      <a:latin typeface="Arial"/>
                      <a:ea typeface="Arial"/>
                      <a:cs typeface="Arial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octagon">
                      <a:avLst/>
                    </a:prstGeom>
                    <a:noFill/>
                    <a:ln>
                      <a:noFill/>
                    </a:ln>
                  </c15:spPr>
                  <c15:layout>
                    <c:manualLayout>
                      <c:w val="0.15625"/>
                      <c:h val="4.1273434961033771E-2"/>
                    </c:manualLayout>
                  </c15:layout>
                  <c15:showDataLabelsRange val="0"/>
                </c:ext>
                <c:ext xmlns:c16="http://schemas.microsoft.com/office/drawing/2014/chart" uri="{C3380CC4-5D6E-409C-BE32-E72D297353CC}">
                  <c16:uniqueId val="{0000001A-3A23-4CEC-8625-7968CA28DB3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Sheet1!$A$2:$A$9</c:f>
              <c:strCache>
                <c:ptCount val="8"/>
                <c:pt idx="0">
                  <c:v>Interest Rate SCR</c:v>
                </c:pt>
                <c:pt idx="1">
                  <c:v>Equity SCR</c:v>
                </c:pt>
                <c:pt idx="2">
                  <c:v>Property SCR</c:v>
                </c:pt>
                <c:pt idx="3">
                  <c:v>Spread SCR</c:v>
                </c:pt>
                <c:pt idx="4">
                  <c:v>Concentration SCR</c:v>
                </c:pt>
                <c:pt idx="5">
                  <c:v>Currency SCR</c:v>
                </c:pt>
                <c:pt idx="6">
                  <c:v>Diversification Benefit</c:v>
                </c:pt>
                <c:pt idx="7">
                  <c:v>Total Market SCR</c:v>
                </c:pt>
              </c:strCache>
            </c:strRef>
          </c:cat>
          <c:val>
            <c:numRef>
              <c:f>Sheet1!$D$2:$D$9</c:f>
              <c:numCache>
                <c:formatCode>General</c:formatCode>
                <c:ptCount val="8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3A23-4CEC-8625-7968CA28DB38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Series4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dLbl>
              <c:idx val="2"/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000" b="1" i="0" u="none" strike="noStrike" kern="1200" baseline="0">
                        <a:solidFill>
                          <a:srgbClr val="FFFFFF"/>
                        </a:solidFill>
                        <a:latin typeface="Arial"/>
                        <a:ea typeface="Arial"/>
                        <a:cs typeface="Arial"/>
                      </a:defRPr>
                    </a:pPr>
                    <a:r>
                      <a:rPr lang="en-US"/>
                      <a:t>0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baseline="0">
                      <a:solidFill>
                        <a:srgbClr val="FFFFFF"/>
                      </a:solidFill>
                      <a:latin typeface="Arial"/>
                      <a:ea typeface="Arial"/>
                      <a:cs typeface="Arial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octagon">
                      <a:avLst/>
                    </a:prstGeom>
                    <a:noFill/>
                    <a:ln>
                      <a:noFill/>
                    </a:ln>
                  </c15:spPr>
                  <c15:layout>
                    <c:manualLayout>
                      <c:w val="0.15625"/>
                      <c:h val="4.1273434961033771E-2"/>
                    </c:manualLayout>
                  </c15:layout>
                  <c15:showDataLabelsRange val="0"/>
                </c:ext>
                <c:ext xmlns:c16="http://schemas.microsoft.com/office/drawing/2014/chart" uri="{C3380CC4-5D6E-409C-BE32-E72D297353CC}">
                  <c16:uniqueId val="{00000023-3A23-4CEC-8625-7968CA28DB3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Sheet1!$A$2:$A$9</c:f>
              <c:strCache>
                <c:ptCount val="8"/>
                <c:pt idx="0">
                  <c:v>Interest Rate SCR</c:v>
                </c:pt>
                <c:pt idx="1">
                  <c:v>Equity SCR</c:v>
                </c:pt>
                <c:pt idx="2">
                  <c:v>Property SCR</c:v>
                </c:pt>
                <c:pt idx="3">
                  <c:v>Spread SCR</c:v>
                </c:pt>
                <c:pt idx="4">
                  <c:v>Concentration SCR</c:v>
                </c:pt>
                <c:pt idx="5">
                  <c:v>Currency SCR</c:v>
                </c:pt>
                <c:pt idx="6">
                  <c:v>Diversification Benefit</c:v>
                </c:pt>
                <c:pt idx="7">
                  <c:v>Total Market SCR</c:v>
                </c:pt>
              </c:strCache>
            </c:strRef>
          </c:cat>
          <c:val>
            <c:numRef>
              <c:f>Sheet1!$E$2:$E$9</c:f>
              <c:numCache>
                <c:formatCode>General</c:formatCode>
                <c:ptCount val="8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3A23-4CEC-8625-7968CA28DB38}"/>
            </c:ext>
          </c:extLst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Series5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dLbl>
              <c:idx val="3"/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000" b="1" i="0" u="none" strike="noStrike" kern="1200" baseline="0">
                        <a:solidFill>
                          <a:srgbClr val="FFFFFF"/>
                        </a:solidFill>
                        <a:latin typeface="Arial"/>
                        <a:ea typeface="Arial"/>
                        <a:cs typeface="Arial"/>
                      </a:defRPr>
                    </a:pPr>
                    <a:r>
                      <a:rPr lang="en-US"/>
                      <a:t>6.05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baseline="0">
                      <a:solidFill>
                        <a:srgbClr val="FFFFFF"/>
                      </a:solidFill>
                      <a:latin typeface="Arial"/>
                      <a:ea typeface="Arial"/>
                      <a:cs typeface="Arial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octagon">
                      <a:avLst/>
                    </a:prstGeom>
                    <a:noFill/>
                    <a:ln>
                      <a:noFill/>
                    </a:ln>
                  </c15:spPr>
                  <c15:layout>
                    <c:manualLayout>
                      <c:w val="0.15625"/>
                      <c:h val="4.1273434961033771E-2"/>
                    </c:manualLayout>
                  </c15:layout>
                  <c15:showDataLabelsRange val="0"/>
                </c:ext>
                <c:ext xmlns:c16="http://schemas.microsoft.com/office/drawing/2014/chart" uri="{C3380CC4-5D6E-409C-BE32-E72D297353CC}">
                  <c16:uniqueId val="{0000002C-3A23-4CEC-8625-7968CA28DB3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Sheet1!$A$2:$A$9</c:f>
              <c:strCache>
                <c:ptCount val="8"/>
                <c:pt idx="0">
                  <c:v>Interest Rate SCR</c:v>
                </c:pt>
                <c:pt idx="1">
                  <c:v>Equity SCR</c:v>
                </c:pt>
                <c:pt idx="2">
                  <c:v>Property SCR</c:v>
                </c:pt>
                <c:pt idx="3">
                  <c:v>Spread SCR</c:v>
                </c:pt>
                <c:pt idx="4">
                  <c:v>Concentration SCR</c:v>
                </c:pt>
                <c:pt idx="5">
                  <c:v>Currency SCR</c:v>
                </c:pt>
                <c:pt idx="6">
                  <c:v>Diversification Benefit</c:v>
                </c:pt>
                <c:pt idx="7">
                  <c:v>Total Market SCR</c:v>
                </c:pt>
              </c:strCache>
            </c:strRef>
          </c:cat>
          <c:val>
            <c:numRef>
              <c:f>Sheet1!$F$2:$F$9</c:f>
              <c:numCache>
                <c:formatCode>General</c:formatCode>
                <c:ptCount val="8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6.05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3A23-4CEC-8625-7968CA28DB38}"/>
            </c:ext>
          </c:extLst>
        </c:ser>
        <c:ser>
          <c:idx val="5"/>
          <c:order val="5"/>
          <c:tx>
            <c:strRef>
              <c:f>Sheet1!$G$1</c:f>
              <c:strCache>
                <c:ptCount val="1"/>
                <c:pt idx="0">
                  <c:v>Series6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dLbls>
            <c:dLbl>
              <c:idx val="4"/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000" b="1" i="0" u="none" strike="noStrike" kern="1200" baseline="0">
                        <a:solidFill>
                          <a:srgbClr val="FFFFFF"/>
                        </a:solidFill>
                        <a:latin typeface="Arial"/>
                        <a:ea typeface="Arial"/>
                        <a:cs typeface="Arial"/>
                      </a:defRPr>
                    </a:pPr>
                    <a:r>
                      <a:rPr lang="en-US"/>
                      <a:t>0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baseline="0">
                      <a:solidFill>
                        <a:srgbClr val="FFFFFF"/>
                      </a:solidFill>
                      <a:latin typeface="Arial"/>
                      <a:ea typeface="Arial"/>
                      <a:cs typeface="Arial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octagon">
                      <a:avLst/>
                    </a:prstGeom>
                    <a:noFill/>
                    <a:ln>
                      <a:noFill/>
                    </a:ln>
                  </c15:spPr>
                  <c15:layout>
                    <c:manualLayout>
                      <c:w val="0.15625"/>
                      <c:h val="4.1273434961033771E-2"/>
                    </c:manualLayout>
                  </c15:layout>
                  <c15:showDataLabelsRange val="0"/>
                </c:ext>
                <c:ext xmlns:c16="http://schemas.microsoft.com/office/drawing/2014/chart" uri="{C3380CC4-5D6E-409C-BE32-E72D297353CC}">
                  <c16:uniqueId val="{00000035-3A23-4CEC-8625-7968CA28DB3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Sheet1!$A$2:$A$9</c:f>
              <c:strCache>
                <c:ptCount val="8"/>
                <c:pt idx="0">
                  <c:v>Interest Rate SCR</c:v>
                </c:pt>
                <c:pt idx="1">
                  <c:v>Equity SCR</c:v>
                </c:pt>
                <c:pt idx="2">
                  <c:v>Property SCR</c:v>
                </c:pt>
                <c:pt idx="3">
                  <c:v>Spread SCR</c:v>
                </c:pt>
                <c:pt idx="4">
                  <c:v>Concentration SCR</c:v>
                </c:pt>
                <c:pt idx="5">
                  <c:v>Currency SCR</c:v>
                </c:pt>
                <c:pt idx="6">
                  <c:v>Diversification Benefit</c:v>
                </c:pt>
                <c:pt idx="7">
                  <c:v>Total Market SCR</c:v>
                </c:pt>
              </c:strCache>
            </c:strRef>
          </c:cat>
          <c:val>
            <c:numRef>
              <c:f>Sheet1!$G$2:$G$9</c:f>
              <c:numCache>
                <c:formatCode>General</c:formatCode>
                <c:ptCount val="8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3A23-4CEC-8625-7968CA28DB38}"/>
            </c:ext>
          </c:extLst>
        </c:ser>
        <c:ser>
          <c:idx val="6"/>
          <c:order val="6"/>
          <c:tx>
            <c:strRef>
              <c:f>Sheet1!$H$1</c:f>
              <c:strCache>
                <c:ptCount val="1"/>
                <c:pt idx="0">
                  <c:v>Series7</c:v>
                </c:pt>
              </c:strCache>
            </c:strRef>
          </c:tx>
          <c:spPr>
            <a:solidFill>
              <a:schemeClr val="accent1">
                <a:lumMod val="60000"/>
              </a:schemeClr>
            </a:solidFill>
            <a:ln>
              <a:noFill/>
            </a:ln>
            <a:effectLst/>
          </c:spPr>
          <c:invertIfNegative val="0"/>
          <c:dLbls>
            <c:dLbl>
              <c:idx val="5"/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000" b="1" i="0" u="none" strike="noStrike" kern="1200" baseline="0">
                        <a:solidFill>
                          <a:srgbClr val="FFFFFF"/>
                        </a:solidFill>
                        <a:latin typeface="Arial"/>
                        <a:ea typeface="Arial"/>
                        <a:cs typeface="Arial"/>
                      </a:defRPr>
                    </a:pPr>
                    <a:r>
                      <a:rPr lang="en-US"/>
                      <a:t>0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baseline="0">
                      <a:solidFill>
                        <a:srgbClr val="FFFFFF"/>
                      </a:solidFill>
                      <a:latin typeface="Arial"/>
                      <a:ea typeface="Arial"/>
                      <a:cs typeface="Arial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octagon">
                      <a:avLst/>
                    </a:prstGeom>
                    <a:noFill/>
                    <a:ln>
                      <a:noFill/>
                    </a:ln>
                  </c15:spPr>
                  <c15:layout>
                    <c:manualLayout>
                      <c:w val="0.15625"/>
                      <c:h val="4.1273434961033771E-2"/>
                    </c:manualLayout>
                  </c15:layout>
                  <c15:showDataLabelsRange val="0"/>
                </c:ext>
                <c:ext xmlns:c16="http://schemas.microsoft.com/office/drawing/2014/chart" uri="{C3380CC4-5D6E-409C-BE32-E72D297353CC}">
                  <c16:uniqueId val="{0000003E-3A23-4CEC-8625-7968CA28DB3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Sheet1!$A$2:$A$9</c:f>
              <c:strCache>
                <c:ptCount val="8"/>
                <c:pt idx="0">
                  <c:v>Interest Rate SCR</c:v>
                </c:pt>
                <c:pt idx="1">
                  <c:v>Equity SCR</c:v>
                </c:pt>
                <c:pt idx="2">
                  <c:v>Property SCR</c:v>
                </c:pt>
                <c:pt idx="3">
                  <c:v>Spread SCR</c:v>
                </c:pt>
                <c:pt idx="4">
                  <c:v>Concentration SCR</c:v>
                </c:pt>
                <c:pt idx="5">
                  <c:v>Currency SCR</c:v>
                </c:pt>
                <c:pt idx="6">
                  <c:v>Diversification Benefit</c:v>
                </c:pt>
                <c:pt idx="7">
                  <c:v>Total Market SCR</c:v>
                </c:pt>
              </c:strCache>
            </c:strRef>
          </c:cat>
          <c:val>
            <c:numRef>
              <c:f>Sheet1!$H$2:$H$9</c:f>
              <c:numCache>
                <c:formatCode>General</c:formatCode>
                <c:ptCount val="8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3A23-4CEC-8625-7968CA28DB38}"/>
            </c:ext>
          </c:extLst>
        </c:ser>
        <c:ser>
          <c:idx val="7"/>
          <c:order val="7"/>
          <c:tx>
            <c:strRef>
              <c:f>Sheet1!$I$1</c:f>
              <c:strCache>
                <c:ptCount val="1"/>
                <c:pt idx="0">
                  <c:v>Series8</c:v>
                </c:pt>
              </c:strCache>
            </c:strRef>
          </c:tx>
          <c:spPr>
            <a:solidFill>
              <a:schemeClr val="accent2">
                <a:lumMod val="60000"/>
              </a:schemeClr>
            </a:solidFill>
            <a:ln>
              <a:noFill/>
            </a:ln>
            <a:effectLst/>
          </c:spPr>
          <c:invertIfNegative val="0"/>
          <c:dLbls>
            <c:dLbl>
              <c:idx val="6"/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000" b="1" i="0" u="none" strike="noStrike" kern="1200" baseline="0">
                        <a:solidFill>
                          <a:srgbClr val="FFFFFF"/>
                        </a:solidFill>
                        <a:latin typeface="Arial"/>
                        <a:ea typeface="Arial"/>
                        <a:cs typeface="Arial"/>
                      </a:defRPr>
                    </a:pPr>
                    <a:r>
                      <a:rPr lang="en-US"/>
                      <a:t>4.1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baseline="0">
                      <a:solidFill>
                        <a:srgbClr val="FFFFFF"/>
                      </a:solidFill>
                      <a:latin typeface="Arial"/>
                      <a:ea typeface="Arial"/>
                      <a:cs typeface="Arial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octagon">
                      <a:avLst/>
                    </a:prstGeom>
                    <a:noFill/>
                    <a:ln>
                      <a:noFill/>
                    </a:ln>
                  </c15:spPr>
                  <c15:layout>
                    <c:manualLayout>
                      <c:w val="0.15625"/>
                      <c:h val="4.1273434961033771E-2"/>
                    </c:manualLayout>
                  </c15:layout>
                  <c15:showDataLabelsRange val="0"/>
                </c:ext>
                <c:ext xmlns:c16="http://schemas.microsoft.com/office/drawing/2014/chart" uri="{C3380CC4-5D6E-409C-BE32-E72D297353CC}">
                  <c16:uniqueId val="{00000047-3A23-4CEC-8625-7968CA28DB3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Sheet1!$A$2:$A$9</c:f>
              <c:strCache>
                <c:ptCount val="8"/>
                <c:pt idx="0">
                  <c:v>Interest Rate SCR</c:v>
                </c:pt>
                <c:pt idx="1">
                  <c:v>Equity SCR</c:v>
                </c:pt>
                <c:pt idx="2">
                  <c:v>Property SCR</c:v>
                </c:pt>
                <c:pt idx="3">
                  <c:v>Spread SCR</c:v>
                </c:pt>
                <c:pt idx="4">
                  <c:v>Concentration SCR</c:v>
                </c:pt>
                <c:pt idx="5">
                  <c:v>Currency SCR</c:v>
                </c:pt>
                <c:pt idx="6">
                  <c:v>Diversification Benefit</c:v>
                </c:pt>
                <c:pt idx="7">
                  <c:v>Total Market SCR</c:v>
                </c:pt>
              </c:strCache>
            </c:strRef>
          </c:cat>
          <c:val>
            <c:numRef>
              <c:f>Sheet1!$I$2:$I$9</c:f>
              <c:numCache>
                <c:formatCode>General</c:formatCode>
                <c:ptCount val="8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4.0999999999999996</c:v>
                </c:pt>
                <c:pt idx="7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3A23-4CEC-8625-7968CA28DB38}"/>
            </c:ext>
          </c:extLst>
        </c:ser>
        <c:ser>
          <c:idx val="8"/>
          <c:order val="8"/>
          <c:tx>
            <c:strRef>
              <c:f>Sheet1!$J$1</c:f>
              <c:strCache>
                <c:ptCount val="1"/>
                <c:pt idx="0">
                  <c:v>Series9</c:v>
                </c:pt>
              </c:strCache>
            </c:strRef>
          </c:tx>
          <c:spPr>
            <a:solidFill>
              <a:schemeClr val="accent3">
                <a:lumMod val="60000"/>
              </a:schemeClr>
            </a:solidFill>
            <a:ln>
              <a:noFill/>
            </a:ln>
            <a:effectLst/>
          </c:spPr>
          <c:invertIfNegative val="0"/>
          <c:dLbls>
            <c:dLbl>
              <c:idx val="7"/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000" b="1" i="0" u="none" strike="noStrike" kern="1200" baseline="0">
                        <a:solidFill>
                          <a:srgbClr val="FFFFFF"/>
                        </a:solidFill>
                        <a:latin typeface="Arial"/>
                        <a:ea typeface="Arial"/>
                        <a:cs typeface="Arial"/>
                      </a:defRPr>
                    </a:pPr>
                    <a:r>
                      <a:rPr lang="en-US"/>
                      <a:t>10.38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baseline="0">
                      <a:solidFill>
                        <a:srgbClr val="FFFFFF"/>
                      </a:solidFill>
                      <a:latin typeface="Arial"/>
                      <a:ea typeface="Arial"/>
                      <a:cs typeface="Arial"/>
                    </a:defRPr>
                  </a:pPr>
                  <a:endParaRPr lang="en-US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octagon">
                      <a:avLst/>
                    </a:prstGeom>
                    <a:noFill/>
                    <a:ln>
                      <a:noFill/>
                    </a:ln>
                  </c15:spPr>
                  <c15:layout>
                    <c:manualLayout>
                      <c:w val="0.15141929133858267"/>
                      <c:h val="4.1273434961033771E-2"/>
                    </c:manualLayout>
                  </c15:layout>
                  <c15:showDataLabelsRange val="0"/>
                </c:ext>
                <c:ext xmlns:c16="http://schemas.microsoft.com/office/drawing/2014/chart" uri="{C3380CC4-5D6E-409C-BE32-E72D297353CC}">
                  <c16:uniqueId val="{00000050-3A23-4CEC-8625-7968CA28DB3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Sheet1!$A$2:$A$9</c:f>
              <c:strCache>
                <c:ptCount val="8"/>
                <c:pt idx="0">
                  <c:v>Interest Rate SCR</c:v>
                </c:pt>
                <c:pt idx="1">
                  <c:v>Equity SCR</c:v>
                </c:pt>
                <c:pt idx="2">
                  <c:v>Property SCR</c:v>
                </c:pt>
                <c:pt idx="3">
                  <c:v>Spread SCR</c:v>
                </c:pt>
                <c:pt idx="4">
                  <c:v>Concentration SCR</c:v>
                </c:pt>
                <c:pt idx="5">
                  <c:v>Currency SCR</c:v>
                </c:pt>
                <c:pt idx="6">
                  <c:v>Diversification Benefit</c:v>
                </c:pt>
                <c:pt idx="7">
                  <c:v>Total Market SCR</c:v>
                </c:pt>
              </c:strCache>
            </c:strRef>
          </c:cat>
          <c:val>
            <c:numRef>
              <c:f>Sheet1!$J$2:$J$9</c:f>
              <c:numCache>
                <c:formatCode>General</c:formatCode>
                <c:ptCount val="8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10.38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3A23-4CEC-8625-7968CA28DB3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2036145391"/>
        <c:axId val="2036145871"/>
      </c:barChart>
      <c:catAx>
        <c:axId val="203614539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036145871"/>
        <c:crosses val="autoZero"/>
        <c:auto val="1"/>
        <c:lblAlgn val="ctr"/>
        <c:lblOffset val="100"/>
        <c:noMultiLvlLbl val="0"/>
      </c:catAx>
      <c:valAx>
        <c:axId val="2036145871"/>
        <c:scaling>
          <c:orientation val="minMax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33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As % of Asset MV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33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0.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036145391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02A4B2-61FD-A2D1-6D9F-E34DA3CAEB1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1DBBAB1-07E1-881C-94FF-016869B99E6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9BEFE0-3400-B865-A3F8-6A1A8EB43E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5FB58-672E-423B-95EB-00750538112B}" type="datetimeFigureOut">
              <a:rPr lang="en-GB" smtClean="0"/>
              <a:t>24/05/2023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513ED1D-1DFE-1B3C-CC94-645B32AF15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B4E75F-EC11-0D9D-45AC-0850B0F1CE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6C6C12-1A3E-49AA-A83B-891837C5F3E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279816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53D555-EC8E-DF95-33D7-26AA84E6CC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B7FD711-0A4C-4F7E-95D8-D15236EA3DE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C42EBC-2DBF-E0F7-E20C-AC24FA54A2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5FB58-672E-423B-95EB-00750538112B}" type="datetimeFigureOut">
              <a:rPr lang="en-GB" smtClean="0"/>
              <a:t>24/05/2023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5FCD9C0-6FDB-FEB6-6DDC-B51D94F2B2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EE2251E-9F91-BAD2-FF73-6761E588BD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6C6C12-1A3E-49AA-A83B-891837C5F3E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34619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62288A4-2030-6872-7AAC-10C6627D46A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519C1F0-8A16-1423-E445-E461ABB47EC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53C6750-1EB1-9A9A-0507-E29EF2692D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5FB58-672E-423B-95EB-00750538112B}" type="datetimeFigureOut">
              <a:rPr lang="en-GB" smtClean="0"/>
              <a:t>24/05/2023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92E899B-ED83-480D-4B82-79739F0B31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435346B-2B64-6258-C277-54C3967302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6C6C12-1A3E-49AA-A83B-891837C5F3E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506382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4C5A9D-9B47-C2A9-3586-F04232E1F3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EB76BB-225C-81B4-A387-5F7B8E32C7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A29768-49E7-F52E-C761-98B7AE9CAB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5FB58-672E-423B-95EB-00750538112B}" type="datetimeFigureOut">
              <a:rPr lang="en-GB" smtClean="0"/>
              <a:t>24/05/2023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2D81A7E-8A3B-A20F-88A0-64BB0A5D10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319799B-3661-DD5F-AC51-260F2AF44D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6C6C12-1A3E-49AA-A83B-891837C5F3E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465456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39F85A-4692-6136-87A7-204E515536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534A429-FAE1-9DEF-4E78-BEC6F0CDF9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26E3D0-D0DF-B4B8-8BF9-BD450CB2FC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5FB58-672E-423B-95EB-00750538112B}" type="datetimeFigureOut">
              <a:rPr lang="en-GB" smtClean="0"/>
              <a:t>24/05/2023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644105-62E2-5AD9-B236-7B0F7480E7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76127C2-92AA-D358-5A0A-05F6F55E14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6C6C12-1A3E-49AA-A83B-891837C5F3E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269567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C041D6-F62F-E6A0-14D0-BC1457B006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F43D3C-E6C2-82CC-8FB3-A1DF99651DA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DE0136E-1F3A-EF1C-81A6-D4C011B5F8B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65EF61C-2119-E499-12C4-3B8410FFE2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5FB58-672E-423B-95EB-00750538112B}" type="datetimeFigureOut">
              <a:rPr lang="en-GB" smtClean="0"/>
              <a:t>24/05/2023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72BE99D-4A6A-EF78-459B-3398256DE8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C04F02A-A1FB-0FB0-C2DF-C67F6A4288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6C6C12-1A3E-49AA-A83B-891837C5F3E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811845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0CE0A7-43A8-92A0-9DED-DE4EEE7936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EBC7FB2-01B8-EECD-2BB9-4EE300E229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002908F-A302-0DA5-C1F6-D2F50C3DB28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0B77449-BEA6-5F75-DB49-D96530F141B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168109F-2DE3-76F9-E271-EBC3BD5B219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0649622-51CE-95F7-BCEB-FD7F8F4049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5FB58-672E-423B-95EB-00750538112B}" type="datetimeFigureOut">
              <a:rPr lang="en-GB" smtClean="0"/>
              <a:t>24/05/2023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136A3B7-821E-8BF7-A9F7-B6FCB705FB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F0A37B6-C85A-E752-3E90-BE0C53D28E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6C6C12-1A3E-49AA-A83B-891837C5F3E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586140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B570AB-B458-0998-2535-2392982CC6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0807358-C9F5-2DF7-E206-29D1B59BD3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5FB58-672E-423B-95EB-00750538112B}" type="datetimeFigureOut">
              <a:rPr lang="en-GB" smtClean="0"/>
              <a:t>24/05/2023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7CB6388-C22F-E3B6-E003-DCE178D7C8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C19EC46-A925-8AB3-BE12-967B9223A2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6C6C12-1A3E-49AA-A83B-891837C5F3E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255387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8C4F3D6-0B46-59A8-0A17-5DD1C0FB6B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5FB58-672E-423B-95EB-00750538112B}" type="datetimeFigureOut">
              <a:rPr lang="en-GB" smtClean="0"/>
              <a:t>24/05/2023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55485F9-660C-B286-C31E-E7F3526330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E5C2B53-7352-D195-88E5-4C1DDAA9F2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6C6C12-1A3E-49AA-A83B-891837C5F3E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903475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205EE5-9D35-7C30-A797-21B6DB2EAA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CCD41F-9C89-726F-EBD3-47441B8962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D119555-CD79-B9A7-10AC-A4C2B271AEB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E3054EE-24C3-A1A5-E984-7E0D6E7549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5FB58-672E-423B-95EB-00750538112B}" type="datetimeFigureOut">
              <a:rPr lang="en-GB" smtClean="0"/>
              <a:t>24/05/2023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510E0A2-03BC-B068-47E3-E61E2C93DA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EB32BB7-08D5-EDBC-3939-EB243868C6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6C6C12-1A3E-49AA-A83B-891837C5F3E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532506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7B5F10-259C-9169-12DE-B3D7465487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2EB094C-3FDD-02CB-8C76-2A5D5BB6904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07BE17A-B6E8-88E5-57DF-D65D013E71F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97119CC-8F84-D291-1E98-B6BB5EF0FD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5FB58-672E-423B-95EB-00750538112B}" type="datetimeFigureOut">
              <a:rPr lang="en-GB" smtClean="0"/>
              <a:t>24/05/2023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1AE7940-196A-9DB2-27BD-DCFB9E64E1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47A2335-C0E2-51A3-EA6D-72DE49D372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6C6C12-1A3E-49AA-A83B-891837C5F3E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146563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44BE897-D48E-A1CE-C8E2-06E50706BC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31B134C-D7B7-0B5A-82DB-7DF37A79B8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1B854A1-AF4B-A611-9FB1-8C99B22D16D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E5FB58-672E-423B-95EB-00750538112B}" type="datetimeFigureOut">
              <a:rPr lang="en-GB" smtClean="0"/>
              <a:t>24/05/2023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06A1E6B-EF21-1925-E42B-411C5338966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F1B43D-B063-7D59-AC4C-92D02AD2E8C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6C6C12-1A3E-49AA-A83B-891837C5F3E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323214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>
            <a:extLst>
              <a:ext uri="{FF2B5EF4-FFF2-40B4-BE49-F238E27FC236}">
                <a16:creationId xmlns:a16="http://schemas.microsoft.com/office/drawing/2014/main" id="{A21AF376-E2DA-ED98-F1AC-7F360A8E9E0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567254567"/>
              </p:ext>
            </p:extLst>
          </p:nvPr>
        </p:nvGraphicFramePr>
        <p:xfrm>
          <a:off x="2032000" y="719666"/>
          <a:ext cx="8128000" cy="541866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8919767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22</Words>
  <Application>Microsoft Office PowerPoint</Application>
  <PresentationFormat>Widescreen</PresentationFormat>
  <Paragraphs>10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Ziling Jiang</dc:creator>
  <cp:lastModifiedBy>Ziling Jiang</cp:lastModifiedBy>
  <cp:revision>1</cp:revision>
  <dcterms:created xsi:type="dcterms:W3CDTF">2023-05-24T12:18:26Z</dcterms:created>
  <dcterms:modified xsi:type="dcterms:W3CDTF">2023-05-24T12:18:53Z</dcterms:modified>
</cp:coreProperties>
</file>